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3"/>
  </p:notesMasterIdLst>
  <p:sldIdLst>
    <p:sldId id="256" r:id="rId5"/>
    <p:sldId id="265" r:id="rId6"/>
    <p:sldId id="278" r:id="rId7"/>
    <p:sldId id="274" r:id="rId8"/>
    <p:sldId id="276" r:id="rId9"/>
    <p:sldId id="277" r:id="rId10"/>
    <p:sldId id="283" r:id="rId11"/>
    <p:sldId id="272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469"/>
    <a:srgbClr val="F19B34"/>
    <a:srgbClr val="103D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8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ível de Corpo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0" y="11859862"/>
            <a:ext cx="2197100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 b="1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 b="1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 b="1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 b="1"/>
            </a:lvl5pPr>
          </a:lstStyle>
          <a:p>
            <a:r>
              <a:t>Author and Date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2" y="7223190"/>
            <a:ext cx="21971002" cy="1905002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Presentation Subtitle</a:t>
            </a:r>
          </a:p>
        </p:txBody>
      </p:sp>
      <p:sp>
        <p:nvSpPr>
          <p:cNvPr id="14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Nível de Corpo Um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Nível de Corpo Um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6"/>
            <a:ext cx="21971000" cy="7241586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Nível de Corpo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2430024" y="10675453"/>
            <a:ext cx="2020005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 b="1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 b="1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 b="1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 b="1"/>
            </a:lvl5pPr>
          </a:lstStyle>
          <a:p>
            <a:r>
              <a:t>Attribution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753923" y="4939860"/>
            <a:ext cx="20876154" cy="3836281"/>
          </a:xfrm>
          <a:prstGeom prst="rect">
            <a:avLst/>
          </a:prstGeom>
        </p:spPr>
        <p:txBody>
          <a:bodyPr numCol="1" spcCol="38100"/>
          <a:lstStyle>
            <a:lvl1pPr marL="469900" indent="-300876">
              <a:spcBef>
                <a:spcPts val="0"/>
              </a:spcBef>
              <a:buSzTx/>
              <a:buNone/>
              <a:defRPr sz="8500" spc="-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“Notable Quote”</a:t>
            </a:r>
          </a:p>
        </p:txBody>
      </p:sp>
      <p:sp>
        <p:nvSpPr>
          <p:cNvPr id="117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126" name="Image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127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135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D83073-A963-47E2-9C47-9AD97462E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BD5488-0995-4C22-BA58-95DCEC4D2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5E2D79-1751-4A9F-883B-489391449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3F5A-8ACC-4602-B22F-C135C2AD0F7F}" type="datetime1">
              <a:rPr lang="pt-BR" smtClean="0"/>
              <a:t>29/09/2022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F5C48D-B2D9-4FBB-B868-C92F54CA5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FD4273A-F035-4DA0-997C-670FF5B89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50912" y="13076008"/>
            <a:ext cx="469680" cy="379591"/>
          </a:xfrm>
        </p:spPr>
        <p:txBody>
          <a:bodyPr/>
          <a:lstStyle/>
          <a:p>
            <a:fld id="{6D53F754-C374-4B0F-B88C-4E6746A64F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753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Nível de Corpo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7690" y="1106137"/>
            <a:ext cx="21968621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 b="1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 b="1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 b="1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 b="1"/>
            </a:lvl5pPr>
          </a:lstStyle>
          <a:p>
            <a:r>
              <a:t>Author and Date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6500" y="11609909"/>
            <a:ext cx="21971000" cy="111695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Presentation Subtitle</a:t>
            </a:r>
          </a:p>
        </p:txBody>
      </p:sp>
      <p:sp>
        <p:nvSpPr>
          <p:cNvPr id="25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Nível de Corpo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Nível de Corpo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/>
          <a:p>
            <a:r>
              <a:t>Slide bullet text</a:t>
            </a:r>
          </a:p>
        </p:txBody>
      </p:sp>
      <p:sp>
        <p:nvSpPr>
          <p:cNvPr id="45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Nível de Corpo Um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Nível de Corpo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1"/>
            <a:ext cx="9779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r>
              <a:t>Slide bullet text</a:t>
            </a:r>
          </a:p>
        </p:txBody>
      </p:sp>
      <p:sp>
        <p:nvSpPr>
          <p:cNvPr id="62" name="660384004_1290x1720.jpg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5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Nível de Corpo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1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Nível de Corpo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Agenda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99"/>
            </a:lvl1pPr>
          </a:lstStyle>
          <a:p>
            <a:r>
              <a:t>Agenda Topics</a:t>
            </a:r>
          </a:p>
        </p:txBody>
      </p:sp>
      <p:sp>
        <p:nvSpPr>
          <p:cNvPr id="91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ível de Corpo Um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numCol="2" spcCol="109855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Texto do Título"/>
          <p:cNvSpPr txBox="1">
            <a:spLocks noGrp="1"/>
          </p:cNvSpPr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Texto do Título</a:t>
            </a:r>
          </a:p>
        </p:txBody>
      </p:sp>
      <p:sp>
        <p:nvSpPr>
          <p:cNvPr id="4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med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3D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ROG selo 202021_v5_PT_branco.png" descr="ROG selo 202021_v5_PT_bran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40882" y="9913066"/>
            <a:ext cx="1905001" cy="4147133"/>
          </a:xfrm>
          <a:prstGeom prst="rect">
            <a:avLst/>
          </a:prstGeom>
          <a:ln w="12700">
            <a:miter lim="400000"/>
          </a:ln>
        </p:spPr>
      </p:pic>
      <p:pic>
        <p:nvPicPr>
          <p:cNvPr id="156" name="IBP_PROMO_Prancheta 1.png" descr="IBP_PROMO_Prancheta 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87328" y="10610115"/>
            <a:ext cx="2425701" cy="24257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7" name="ROG-LOGO_Prancheta 1.png" descr="ROG-LOGO_Prancheta 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648" y="633415"/>
            <a:ext cx="3810001" cy="1904620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Retângulo"/>
          <p:cNvSpPr/>
          <p:nvPr/>
        </p:nvSpPr>
        <p:spPr>
          <a:xfrm>
            <a:off x="4434011" y="4847652"/>
            <a:ext cx="12442631" cy="3859500"/>
          </a:xfrm>
          <a:prstGeom prst="rect">
            <a:avLst/>
          </a:prstGeom>
          <a:gradFill>
            <a:gsLst>
              <a:gs pos="0">
                <a:srgbClr val="F59C00"/>
              </a:gs>
              <a:gs pos="100000">
                <a:srgbClr val="E9530E"/>
              </a:gs>
            </a:gsLst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9" name="SOBRE O IBP"/>
          <p:cNvSpPr txBox="1"/>
          <p:nvPr/>
        </p:nvSpPr>
        <p:spPr>
          <a:xfrm>
            <a:off x="4784319" y="5336955"/>
            <a:ext cx="12092323" cy="28725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>
              <a:lnSpc>
                <a:spcPct val="100000"/>
              </a:lnSpc>
              <a:spcBef>
                <a:spcPts val="900"/>
              </a:spcBef>
              <a:defRPr sz="6000" b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/>
              <a:t>ASPECTOS JURÍDICOS DA COMERCIALIZAÇÃO DO PETRÓLEO E DO GÁS NATURAL DA UNIÃO</a:t>
            </a:r>
            <a:endParaRPr dirty="0"/>
          </a:p>
        </p:txBody>
      </p:sp>
      <p:sp>
        <p:nvSpPr>
          <p:cNvPr id="177" name="Shape 101"/>
          <p:cNvSpPr txBox="1"/>
          <p:nvPr/>
        </p:nvSpPr>
        <p:spPr>
          <a:xfrm>
            <a:off x="4784319" y="9196455"/>
            <a:ext cx="5582568" cy="24261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defTabSz="914400">
              <a:lnSpc>
                <a:spcPct val="110000"/>
              </a:lnSpc>
              <a:spcBef>
                <a:spcPts val="0"/>
              </a:spcBef>
              <a:def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2800" dirty="0">
                <a:solidFill>
                  <a:srgbClr val="F19B34"/>
                </a:solidFill>
              </a:rPr>
              <a:t>OLAVO BENTES DAVID</a:t>
            </a:r>
          </a:p>
          <a:p>
            <a:pPr defTabSz="914400">
              <a:lnSpc>
                <a:spcPct val="110000"/>
              </a:lnSpc>
              <a:spcBef>
                <a:spcPts val="0"/>
              </a:spcBef>
              <a:def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2800" dirty="0">
                <a:solidFill>
                  <a:srgbClr val="F19B34"/>
                </a:solidFill>
              </a:rPr>
              <a:t>MARIA AMÉLIA BRAGA</a:t>
            </a:r>
          </a:p>
          <a:p>
            <a:pPr defTabSz="914400">
              <a:lnSpc>
                <a:spcPct val="110000"/>
              </a:lnSpc>
              <a:spcBef>
                <a:spcPts val="0"/>
              </a:spcBef>
              <a:def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2800" dirty="0">
                <a:solidFill>
                  <a:srgbClr val="F19B34"/>
                </a:solidFill>
              </a:rPr>
              <a:t>LUCAS BARRETO RIBEIRO</a:t>
            </a:r>
          </a:p>
          <a:p>
            <a:pPr defTabSz="914400">
              <a:lnSpc>
                <a:spcPct val="110000"/>
              </a:lnSpc>
              <a:spcBef>
                <a:spcPts val="0"/>
              </a:spcBef>
              <a:def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2800" dirty="0">
                <a:solidFill>
                  <a:srgbClr val="F19B34"/>
                </a:solidFill>
              </a:rPr>
              <a:t>RENATA CARVALHAL</a:t>
            </a:r>
          </a:p>
          <a:p>
            <a:pPr defTabSz="914400">
              <a:lnSpc>
                <a:spcPct val="110000"/>
              </a:lnSpc>
              <a:spcBef>
                <a:spcPts val="0"/>
              </a:spcBef>
              <a:defRPr sz="2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2800" dirty="0">
                <a:solidFill>
                  <a:srgbClr val="F19B34"/>
                </a:solidFill>
              </a:rPr>
              <a:t>JULIANA ALFRADIQUE</a:t>
            </a:r>
            <a:endParaRPr sz="2800" dirty="0">
              <a:solidFill>
                <a:srgbClr val="F19B34"/>
              </a:solidFill>
            </a:endParaRPr>
          </a:p>
        </p:txBody>
      </p:sp>
      <p:pic>
        <p:nvPicPr>
          <p:cNvPr id="9" name="Imagem" descr="Imagem">
            <a:extLst>
              <a:ext uri="{FF2B5EF4-FFF2-40B4-BE49-F238E27FC236}">
                <a16:creationId xmlns:a16="http://schemas.microsoft.com/office/drawing/2014/main" id="{051C8EE7-1759-4AD2-8BCB-30EF42D2FC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813478" y="5848941"/>
            <a:ext cx="927101" cy="91001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Imagem" descr="Imagem">
            <a:extLst>
              <a:ext uri="{FF2B5EF4-FFF2-40B4-BE49-F238E27FC236}">
                <a16:creationId xmlns:a16="http://schemas.microsoft.com/office/drawing/2014/main" id="{8F4824F7-6EBA-4904-8953-2AD9F976C99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33927" y="3883302"/>
            <a:ext cx="965201" cy="965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Imagem" descr="Imagem">
            <a:extLst>
              <a:ext uri="{FF2B5EF4-FFF2-40B4-BE49-F238E27FC236}">
                <a16:creationId xmlns:a16="http://schemas.microsoft.com/office/drawing/2014/main" id="{03C25551-1A44-4851-A873-E9A8D792411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862755" y="3883302"/>
            <a:ext cx="965201" cy="965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Imagem" descr="Imagem">
            <a:extLst>
              <a:ext uri="{FF2B5EF4-FFF2-40B4-BE49-F238E27FC236}">
                <a16:creationId xmlns:a16="http://schemas.microsoft.com/office/drawing/2014/main" id="{E380BD36-22B0-4D79-9507-EFA32945E5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827952" y="3883302"/>
            <a:ext cx="965201" cy="965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Imagem" descr="Imagem">
            <a:extLst>
              <a:ext uri="{FF2B5EF4-FFF2-40B4-BE49-F238E27FC236}">
                <a16:creationId xmlns:a16="http://schemas.microsoft.com/office/drawing/2014/main" id="{DDC1C4CD-B4FA-421A-81EE-A89F1FB2A4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788078" y="2918102"/>
            <a:ext cx="965201" cy="965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Imagem" descr="Imagem">
            <a:extLst>
              <a:ext uri="{FF2B5EF4-FFF2-40B4-BE49-F238E27FC236}">
                <a16:creationId xmlns:a16="http://schemas.microsoft.com/office/drawing/2014/main" id="{91974C29-8CDF-43A7-B5AB-6E1E6A477C2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865806" y="3918751"/>
            <a:ext cx="889001" cy="8689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Imagem" descr="Imagem">
            <a:extLst>
              <a:ext uri="{FF2B5EF4-FFF2-40B4-BE49-F238E27FC236}">
                <a16:creationId xmlns:a16="http://schemas.microsoft.com/office/drawing/2014/main" id="{89044D4A-4CF5-48CC-8057-09A25004219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827952" y="4848644"/>
            <a:ext cx="965201" cy="965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Imagem" descr="Imagem">
            <a:extLst>
              <a:ext uri="{FF2B5EF4-FFF2-40B4-BE49-F238E27FC236}">
                <a16:creationId xmlns:a16="http://schemas.microsoft.com/office/drawing/2014/main" id="{422711C9-D638-4AAD-BB84-2F182259BD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788078" y="4848644"/>
            <a:ext cx="965201" cy="965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" name="Imagem" descr="Imagem">
            <a:extLst>
              <a:ext uri="{FF2B5EF4-FFF2-40B4-BE49-F238E27FC236}">
                <a16:creationId xmlns:a16="http://schemas.microsoft.com/office/drawing/2014/main" id="{077DF0FC-630F-43DF-8E52-A80A646D364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6863063" y="5814953"/>
            <a:ext cx="964583" cy="964583"/>
          </a:xfrm>
          <a:prstGeom prst="rect">
            <a:avLst/>
          </a:prstGeom>
          <a:ln w="12700">
            <a:miter lim="400000"/>
          </a:ln>
        </p:spPr>
      </p:pic>
      <p:pic>
        <p:nvPicPr>
          <p:cNvPr id="18" name="Imagem" descr="Imagem">
            <a:extLst>
              <a:ext uri="{FF2B5EF4-FFF2-40B4-BE49-F238E27FC236}">
                <a16:creationId xmlns:a16="http://schemas.microsoft.com/office/drawing/2014/main" id="{C57CECC6-6A67-46D3-908E-63908DFB297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7666980" y="5745489"/>
            <a:ext cx="1175754" cy="107583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" name="Imagem" descr="Imagem">
            <a:extLst>
              <a:ext uri="{FF2B5EF4-FFF2-40B4-BE49-F238E27FC236}">
                <a16:creationId xmlns:a16="http://schemas.microsoft.com/office/drawing/2014/main" id="{1FD7200E-48C9-4943-BB6C-734DE7E2A8B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6846880" y="6802726"/>
            <a:ext cx="1054101" cy="1061469"/>
          </a:xfrm>
          <a:prstGeom prst="rect">
            <a:avLst/>
          </a:prstGeom>
          <a:ln w="12700">
            <a:miter lim="400000"/>
          </a:ln>
        </p:spPr>
      </p:pic>
      <p:pic>
        <p:nvPicPr>
          <p:cNvPr id="20" name="Imagem" descr="Imagem">
            <a:extLst>
              <a:ext uri="{FF2B5EF4-FFF2-40B4-BE49-F238E27FC236}">
                <a16:creationId xmlns:a16="http://schemas.microsoft.com/office/drawing/2014/main" id="{C5039074-ED9A-4190-9391-C6CA3FD0FC1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6850363" y="7742570"/>
            <a:ext cx="964583" cy="964582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Imagem" descr="Imagem">
            <a:extLst>
              <a:ext uri="{FF2B5EF4-FFF2-40B4-BE49-F238E27FC236}">
                <a16:creationId xmlns:a16="http://schemas.microsoft.com/office/drawing/2014/main" id="{22C27B11-4173-4FF0-AC6D-032B064078D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7840652" y="7213855"/>
            <a:ext cx="914401" cy="53605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" name="Imagem" descr="Imagem">
            <a:extLst>
              <a:ext uri="{FF2B5EF4-FFF2-40B4-BE49-F238E27FC236}">
                <a16:creationId xmlns:a16="http://schemas.microsoft.com/office/drawing/2014/main" id="{114FB48E-67CC-4A6D-BD41-AE9DD6E44D1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7802860" y="7743706"/>
            <a:ext cx="964583" cy="123207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OBRE O IBP"/>
          <p:cNvSpPr txBox="1"/>
          <p:nvPr/>
        </p:nvSpPr>
        <p:spPr>
          <a:xfrm>
            <a:off x="1034968" y="1244969"/>
            <a:ext cx="3869649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lnSpc>
                <a:spcPct val="100000"/>
              </a:lnSpc>
              <a:spcBef>
                <a:spcPts val="0"/>
              </a:spcBef>
              <a:defRPr sz="5000">
                <a:solidFill>
                  <a:srgbClr val="FFA40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>
                <a:solidFill>
                  <a:srgbClr val="E75300"/>
                </a:solidFill>
              </a:rPr>
              <a:t>INTRODUÇÃO</a:t>
            </a:r>
            <a:endParaRPr dirty="0">
              <a:solidFill>
                <a:srgbClr val="E75300"/>
              </a:solidFill>
            </a:endParaRPr>
          </a:p>
        </p:txBody>
      </p:sp>
      <p:sp>
        <p:nvSpPr>
          <p:cNvPr id="269" name="Texto 1"/>
          <p:cNvSpPr txBox="1"/>
          <p:nvPr/>
        </p:nvSpPr>
        <p:spPr>
          <a:xfrm>
            <a:off x="1431603" y="2999400"/>
            <a:ext cx="21786056" cy="7484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marL="720000" indent="-720000" algn="just" defTabSz="9144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2300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/>
              <a:t>Regime jurídico-fiscal de Partilha de Produção: apropriação originária, pela União, de parcela dos hidrocarbonetos produzidos na área outorgada (Excedente em Óleo da União).</a:t>
            </a:r>
          </a:p>
          <a:p>
            <a:pPr marL="720000" indent="-720000" algn="just" defTabSz="9144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2300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dirty="0"/>
          </a:p>
          <a:p>
            <a:pPr marL="720000" indent="-720000" algn="just" defTabSz="9144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2300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>
                <a:solidFill>
                  <a:srgbClr val="224469"/>
                </a:solidFill>
                <a:latin typeface="Trebuchet MS"/>
              </a:rPr>
              <a:t>Unitização</a:t>
            </a:r>
            <a:r>
              <a:rPr lang="pt-BR" dirty="0"/>
              <a:t> envolvendo Áreas não Contratadas: idem.</a:t>
            </a:r>
          </a:p>
          <a:p>
            <a:pPr marL="720000" indent="-720000" algn="just" defTabSz="9144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23000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dirty="0"/>
          </a:p>
          <a:p>
            <a:pPr marL="720000" indent="-720000" algn="just" defTabSz="9144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2300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/>
              <a:t>Comercialização de P&amp;G é atividade econômica executada pelo Estado que, na hipótese, atua através de uma sociedade anônima estatal sujeita ao regime jurídico próprio das empresas privadas (direitos e obrigações civis, tributárias, trabalhistas e comerciais).</a:t>
            </a:r>
          </a:p>
          <a:p>
            <a:pPr marL="720000" indent="-720000" algn="just" defTabSz="9144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2300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dirty="0"/>
          </a:p>
          <a:p>
            <a:pPr marL="720000" indent="-720000" algn="just" defTabSz="9144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2300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/>
              <a:t>PPSA: empresa pública vinculada ao MME, criada pelo Decreto nº 8.063/2013, com base em autorização legislativa constante da Lei nº 12.304/2010, e que tem por objeto, entre outros, a gestão dos contratos para a comercialização do Petróleo e do Gás Natural da União.</a:t>
            </a:r>
          </a:p>
        </p:txBody>
      </p:sp>
      <p:sp>
        <p:nvSpPr>
          <p:cNvPr id="270" name="SOBRE O IBP"/>
          <p:cNvSpPr txBox="1"/>
          <p:nvPr/>
        </p:nvSpPr>
        <p:spPr>
          <a:xfrm>
            <a:off x="23588496" y="12393215"/>
            <a:ext cx="253275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2000" b="1">
                <a:solidFill>
                  <a:srgbClr val="E6553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rPr lang="pt-BR" dirty="0"/>
              <a:t>1</a:t>
            </a:r>
            <a:endParaRPr dirty="0"/>
          </a:p>
        </p:txBody>
      </p:sp>
      <p:pic>
        <p:nvPicPr>
          <p:cNvPr id="271" name="Imagem" descr="Image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6542" y="11972521"/>
            <a:ext cx="5211116" cy="1251758"/>
          </a:xfrm>
          <a:prstGeom prst="rect">
            <a:avLst/>
          </a:prstGeom>
          <a:ln w="12700">
            <a:miter lim="400000"/>
          </a:ln>
        </p:spPr>
      </p:pic>
      <p:pic>
        <p:nvPicPr>
          <p:cNvPr id="272" name="ROG selo 202021_v5_PT_azul.png" descr="ROG selo 202021_v5_PT_azu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48295" y="9939818"/>
            <a:ext cx="1905001" cy="414713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OBRE O IBP"/>
          <p:cNvSpPr txBox="1"/>
          <p:nvPr/>
        </p:nvSpPr>
        <p:spPr>
          <a:xfrm>
            <a:off x="1034968" y="1244969"/>
            <a:ext cx="19081832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>
              <a:lnSpc>
                <a:spcPct val="100000"/>
              </a:lnSpc>
              <a:spcBef>
                <a:spcPts val="0"/>
              </a:spcBef>
              <a:defRPr sz="5000">
                <a:solidFill>
                  <a:srgbClr val="FFA40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>
                <a:solidFill>
                  <a:srgbClr val="E75300"/>
                </a:solidFill>
              </a:rPr>
              <a:t>GESTÃO DOS CONTRATOS E POLÍTICA DE COMERCIALIZAÇÃO</a:t>
            </a:r>
            <a:endParaRPr dirty="0">
              <a:solidFill>
                <a:srgbClr val="E75300"/>
              </a:solidFill>
            </a:endParaRPr>
          </a:p>
        </p:txBody>
      </p:sp>
      <p:sp>
        <p:nvSpPr>
          <p:cNvPr id="269" name="Texto 1"/>
          <p:cNvSpPr txBox="1"/>
          <p:nvPr/>
        </p:nvSpPr>
        <p:spPr>
          <a:xfrm>
            <a:off x="1431602" y="3042117"/>
            <a:ext cx="21786056" cy="92701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marL="720000" indent="-720000" algn="just" defTabSz="914400">
              <a:lnSpc>
                <a:spcPct val="110000"/>
              </a:lnSpc>
              <a:spcBef>
                <a:spcPts val="0"/>
              </a:spcBef>
              <a:buSzPct val="12300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/>
              <a:t>Competências legais da PPSA para o cumprimento da gestão dos contratos de comercialização do P&amp;G da União:</a:t>
            </a:r>
          </a:p>
          <a:p>
            <a:pPr marL="406400" indent="-406400" algn="just" defTabSz="914400">
              <a:lnSpc>
                <a:spcPct val="110000"/>
              </a:lnSpc>
              <a:spcBef>
                <a:spcPts val="0"/>
              </a:spcBef>
              <a:buSzPct val="12300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dirty="0"/>
          </a:p>
          <a:p>
            <a:pPr marL="1431925" lvl="5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/>
              <a:t>Praticar TODOS os atos necessários à comercialização, especialmente os listados na Lei nº 12.304/2010.</a:t>
            </a:r>
          </a:p>
          <a:p>
            <a:pPr marL="1431925" lvl="5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dirty="0"/>
          </a:p>
          <a:p>
            <a:pPr marL="1431925" lvl="5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/>
              <a:t>Competências EXCLUSIVAS  e IMPRESCINDÍVEIS.</a:t>
            </a:r>
          </a:p>
          <a:p>
            <a:pPr marL="406400" indent="-406400" algn="just" defTabSz="914400">
              <a:lnSpc>
                <a:spcPct val="110000"/>
              </a:lnSpc>
              <a:spcBef>
                <a:spcPts val="0"/>
              </a:spcBef>
              <a:buSzPct val="12300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dirty="0"/>
          </a:p>
          <a:p>
            <a:pPr marL="720000" indent="-720000" algn="just" defTabSz="914400">
              <a:lnSpc>
                <a:spcPct val="110000"/>
              </a:lnSpc>
              <a:spcBef>
                <a:spcPts val="0"/>
              </a:spcBef>
              <a:buSzPct val="12300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/>
              <a:t>Política de Comercialização do P&amp;G da União: </a:t>
            </a:r>
          </a:p>
          <a:p>
            <a:pPr marL="1431925" lvl="5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>
              <a:solidFill>
                <a:srgbClr val="224469"/>
              </a:solidFill>
              <a:latin typeface="Trebuchet MS"/>
            </a:endParaRPr>
          </a:p>
          <a:p>
            <a:pPr marL="1431925" lvl="5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>
                <a:solidFill>
                  <a:srgbClr val="224469"/>
                </a:solidFill>
                <a:latin typeface="Trebuchet MS"/>
              </a:rPr>
              <a:t>Aprovada pelo Presidente da República a partir de proposição do CNPE.</a:t>
            </a:r>
          </a:p>
          <a:p>
            <a:pPr marL="1431925" lvl="5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>
              <a:solidFill>
                <a:srgbClr val="224469"/>
              </a:solidFill>
              <a:latin typeface="Trebuchet MS"/>
            </a:endParaRPr>
          </a:p>
          <a:p>
            <a:pPr marL="1431925" lvl="5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>
                <a:solidFill>
                  <a:srgbClr val="224469"/>
                </a:solidFill>
                <a:latin typeface="Trebuchet MS"/>
              </a:rPr>
              <a:t>Norte para a atuação da PPSA e dos agentes comercializadores.</a:t>
            </a:r>
          </a:p>
          <a:p>
            <a:pPr marL="1431925" lvl="5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>
              <a:solidFill>
                <a:srgbClr val="224469"/>
              </a:solidFill>
              <a:latin typeface="Trebuchet MS"/>
            </a:endParaRPr>
          </a:p>
          <a:p>
            <a:pPr marL="1431925" lvl="5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>
                <a:solidFill>
                  <a:srgbClr val="224469"/>
                </a:solidFill>
                <a:latin typeface="Trebuchet MS"/>
              </a:rPr>
              <a:t>Aplica-se a todos os hidrocarbonetos de propriedade da União, independentemente de serem provenientes de contratos de Partilha de Produção ou de Acordos de Individualização da Produção.</a:t>
            </a:r>
          </a:p>
          <a:p>
            <a:pPr marL="1431925" lvl="5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>
              <a:solidFill>
                <a:srgbClr val="224469"/>
              </a:solidFill>
              <a:latin typeface="Trebuchet MS"/>
            </a:endParaRPr>
          </a:p>
          <a:p>
            <a:pPr marL="1431925" lvl="5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>
                <a:solidFill>
                  <a:srgbClr val="224469"/>
                </a:solidFill>
                <a:latin typeface="Trebuchet MS"/>
              </a:rPr>
              <a:t>Aplica-se, inclusive, na hipótese em que a ANP representa a União em unitizações envolvendo Áreas não Contratadas.</a:t>
            </a:r>
          </a:p>
        </p:txBody>
      </p:sp>
      <p:sp>
        <p:nvSpPr>
          <p:cNvPr id="270" name="SOBRE O IBP"/>
          <p:cNvSpPr txBox="1"/>
          <p:nvPr/>
        </p:nvSpPr>
        <p:spPr>
          <a:xfrm>
            <a:off x="23588496" y="12393215"/>
            <a:ext cx="253275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2000" b="1">
                <a:solidFill>
                  <a:srgbClr val="E6553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rPr lang="pt-BR" dirty="0"/>
              <a:t>2</a:t>
            </a:r>
            <a:endParaRPr dirty="0"/>
          </a:p>
        </p:txBody>
      </p:sp>
      <p:pic>
        <p:nvPicPr>
          <p:cNvPr id="271" name="Imagem" descr="Image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6542" y="11972521"/>
            <a:ext cx="5211116" cy="1251758"/>
          </a:xfrm>
          <a:prstGeom prst="rect">
            <a:avLst/>
          </a:prstGeom>
          <a:ln w="12700">
            <a:miter lim="400000"/>
          </a:ln>
        </p:spPr>
      </p:pic>
      <p:pic>
        <p:nvPicPr>
          <p:cNvPr id="272" name="ROG selo 202021_v5_PT_azul.png" descr="ROG selo 202021_v5_PT_azu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48295" y="9939818"/>
            <a:ext cx="1905001" cy="414713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06164971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OBRE O IBP"/>
          <p:cNvSpPr txBox="1"/>
          <p:nvPr/>
        </p:nvSpPr>
        <p:spPr>
          <a:xfrm>
            <a:off x="1034968" y="1244969"/>
            <a:ext cx="20051964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lnSpc>
                <a:spcPct val="100000"/>
              </a:lnSpc>
              <a:spcBef>
                <a:spcPts val="0"/>
              </a:spcBef>
              <a:defRPr sz="5000">
                <a:solidFill>
                  <a:srgbClr val="FFA40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>
                <a:solidFill>
                  <a:srgbClr val="E75300"/>
                </a:solidFill>
              </a:rPr>
              <a:t>MARCO REGULATÓRIO DA LEI Nº 13.679/2018 - PANORAMA ANTERIOR </a:t>
            </a:r>
            <a:endParaRPr dirty="0">
              <a:solidFill>
                <a:srgbClr val="E75300"/>
              </a:solidFill>
            </a:endParaRPr>
          </a:p>
        </p:txBody>
      </p:sp>
      <p:sp>
        <p:nvSpPr>
          <p:cNvPr id="269" name="Texto 1"/>
          <p:cNvSpPr txBox="1"/>
          <p:nvPr/>
        </p:nvSpPr>
        <p:spPr>
          <a:xfrm>
            <a:off x="1431602" y="2620889"/>
            <a:ext cx="21786056" cy="9811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marL="720000" indent="-720000" algn="just" defTabSz="914400">
              <a:lnSpc>
                <a:spcPct val="110000"/>
              </a:lnSpc>
              <a:spcBef>
                <a:spcPts val="0"/>
              </a:spcBef>
              <a:buSzPct val="12300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/>
              <a:t>Obrigatoriedade de contratação de agente comercializador (interveniente obrigatório).</a:t>
            </a:r>
          </a:p>
          <a:p>
            <a:pPr marL="1350963" indent="-457200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dirty="0"/>
          </a:p>
          <a:p>
            <a:pPr marL="1431925" lvl="2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/>
              <a:t>Agente comercializador pratica os atos de comércio necessários à aproximação entre a proprietária dos hidrocarbonetos (a União) e os proponentes compradores (destinatários finais).</a:t>
            </a:r>
          </a:p>
          <a:p>
            <a:pPr marL="1431925" lvl="2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dirty="0"/>
          </a:p>
          <a:p>
            <a:pPr marL="1431925" lvl="2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/>
              <a:t>PPSA responsável pela gestão de TODA a cadeia de comercialização dos hidrocarbonetos da União.</a:t>
            </a:r>
          </a:p>
          <a:p>
            <a:pPr marL="1431925" lvl="2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dirty="0"/>
          </a:p>
          <a:p>
            <a:pPr marL="1431925" lvl="2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/>
              <a:t>Nos termos da legislação então vigente, a transferência de propriedade dos hidrocarbonetos da União para o agente comercializador não afastava a obrigação da PPSA de </a:t>
            </a:r>
            <a:r>
              <a:rPr lang="pt-BR" i="1" dirty="0"/>
              <a:t>“verificar o cumprimento da política de comercialização”</a:t>
            </a:r>
            <a:r>
              <a:rPr lang="pt-BR" dirty="0"/>
              <a:t> e de </a:t>
            </a:r>
            <a:r>
              <a:rPr lang="pt-BR" i="1" dirty="0"/>
              <a:t>“monitorar e auditar as operações, custos e preços de venda” </a:t>
            </a:r>
            <a:r>
              <a:rPr lang="pt-BR" dirty="0"/>
              <a:t>praticados.</a:t>
            </a:r>
          </a:p>
          <a:p>
            <a:pPr marL="1431925" lvl="2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dirty="0"/>
          </a:p>
          <a:p>
            <a:pPr marL="1431925" lvl="2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/>
              <a:t>A transferência de propriedade do P&amp;G da União para os agentes comercializadores não é uma relação jurídica de compra e venda pura e simples. Não há a transferência da propriedade em sua plenitude, pois o agente comercializador, apesar de obter o título da coisa, dela não dispõe em sua integridade.</a:t>
            </a:r>
          </a:p>
          <a:p>
            <a:pPr marL="1431925" lvl="2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dirty="0"/>
          </a:p>
          <a:p>
            <a:pPr marL="1431925" lvl="2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/>
              <a:t>Cuida-se de uma compra e venda condicionada a atos posteriores aos quais o agente comercializador se obriga e sobre os quais a PPSA exerce atividade de gestão (cumprimento da política de comercialização, monitoramento e auditoria de preços, custos e operação).</a:t>
            </a:r>
          </a:p>
        </p:txBody>
      </p:sp>
      <p:sp>
        <p:nvSpPr>
          <p:cNvPr id="270" name="SOBRE O IBP"/>
          <p:cNvSpPr txBox="1"/>
          <p:nvPr/>
        </p:nvSpPr>
        <p:spPr>
          <a:xfrm>
            <a:off x="23588496" y="12393215"/>
            <a:ext cx="253275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2000" b="1">
                <a:solidFill>
                  <a:srgbClr val="E6553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rPr lang="pt-BR" dirty="0"/>
              <a:t>3</a:t>
            </a:r>
            <a:endParaRPr dirty="0"/>
          </a:p>
        </p:txBody>
      </p:sp>
      <p:pic>
        <p:nvPicPr>
          <p:cNvPr id="271" name="Imagem" descr="Image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6542" y="11972521"/>
            <a:ext cx="5211116" cy="1251758"/>
          </a:xfrm>
          <a:prstGeom prst="rect">
            <a:avLst/>
          </a:prstGeom>
          <a:ln w="12700">
            <a:miter lim="400000"/>
          </a:ln>
        </p:spPr>
      </p:pic>
      <p:pic>
        <p:nvPicPr>
          <p:cNvPr id="272" name="ROG selo 202021_v5_PT_azul.png" descr="ROG selo 202021_v5_PT_azu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48295" y="9939818"/>
            <a:ext cx="1905001" cy="414713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5449341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OBRE O IBP"/>
          <p:cNvSpPr txBox="1"/>
          <p:nvPr/>
        </p:nvSpPr>
        <p:spPr>
          <a:xfrm>
            <a:off x="1034968" y="1244969"/>
            <a:ext cx="18867344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lnSpc>
                <a:spcPct val="100000"/>
              </a:lnSpc>
              <a:spcBef>
                <a:spcPts val="0"/>
              </a:spcBef>
              <a:defRPr sz="5000">
                <a:solidFill>
                  <a:srgbClr val="FFA40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>
                <a:solidFill>
                  <a:srgbClr val="E75300"/>
                </a:solidFill>
              </a:rPr>
              <a:t>MARCO REGULATÓRIO DA LEI Nº 13.679/2018 - PANORAMA ATUAL</a:t>
            </a:r>
            <a:endParaRPr dirty="0">
              <a:solidFill>
                <a:srgbClr val="E75300"/>
              </a:solidFill>
            </a:endParaRPr>
          </a:p>
        </p:txBody>
      </p:sp>
      <p:sp>
        <p:nvSpPr>
          <p:cNvPr id="269" name="Lorem ipsum dolor sit amet, consectetur adipiscing elit.…"/>
          <p:cNvSpPr txBox="1"/>
          <p:nvPr/>
        </p:nvSpPr>
        <p:spPr>
          <a:xfrm>
            <a:off x="1431601" y="3139326"/>
            <a:ext cx="21786057" cy="77927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marL="720000" indent="-720000" algn="just" defTabSz="9144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2300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Novidades trazidas pela Lei nº 13.679/2018.</a:t>
            </a:r>
          </a:p>
          <a:p>
            <a:pPr marL="1431925" indent="-538163" algn="just" defTabSz="9144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sz="3200" dirty="0"/>
          </a:p>
          <a:p>
            <a:pPr marL="1431925" lvl="2" indent="-538163" algn="just" defTabSz="9144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Eliminação da vedação à PPSA de responsabilizar-se pela execução, direta ou indireta, da atividade de comercialização dos hidrocarbonetos da União.</a:t>
            </a:r>
          </a:p>
          <a:p>
            <a:pPr marL="1431925" lvl="2" indent="-538163" algn="just" defTabSz="9144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/>
          </a:p>
          <a:p>
            <a:pPr marL="1431925" lvl="2" indent="-538163" algn="just" defTabSz="9144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Inclusão da possibilidade de a PPSA comercializar diretamente (ou seja, sem a interveniência de um agente comercializador) Petróleo e Gás Natural, preferencialmente por leilão.</a:t>
            </a:r>
          </a:p>
          <a:p>
            <a:pPr marL="1431925" lvl="2" indent="-538163" algn="just" defTabSz="9144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/>
          </a:p>
          <a:p>
            <a:pPr marL="1431925" lvl="2" indent="-538163" algn="just" defTabSz="9144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PPSA não apenas faz com que o agente comercializador cumpra, mas também é obrigada a cumprir a Política de Comercialização.</a:t>
            </a:r>
          </a:p>
          <a:p>
            <a:pPr marL="1431925" lvl="2" indent="-538163" algn="just" defTabSz="9144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/>
          </a:p>
          <a:p>
            <a:pPr marL="1431925" lvl="2" indent="-538163" algn="just" defTabSz="9144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Utilização do Preço de Referência fixado pela ANP para fins de comercialização do P&amp;G da União.</a:t>
            </a:r>
          </a:p>
        </p:txBody>
      </p:sp>
      <p:sp>
        <p:nvSpPr>
          <p:cNvPr id="270" name="SOBRE O IBP"/>
          <p:cNvSpPr txBox="1"/>
          <p:nvPr/>
        </p:nvSpPr>
        <p:spPr>
          <a:xfrm>
            <a:off x="23588496" y="12393215"/>
            <a:ext cx="253274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2000" b="1">
                <a:solidFill>
                  <a:srgbClr val="E6553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rPr lang="pt-BR" dirty="0"/>
              <a:t>4</a:t>
            </a:r>
            <a:endParaRPr dirty="0"/>
          </a:p>
        </p:txBody>
      </p:sp>
      <p:pic>
        <p:nvPicPr>
          <p:cNvPr id="271" name="Imagem" descr="Image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6542" y="11972521"/>
            <a:ext cx="5211116" cy="1251758"/>
          </a:xfrm>
          <a:prstGeom prst="rect">
            <a:avLst/>
          </a:prstGeom>
          <a:ln w="12700">
            <a:miter lim="400000"/>
          </a:ln>
        </p:spPr>
      </p:pic>
      <p:pic>
        <p:nvPicPr>
          <p:cNvPr id="272" name="ROG selo 202021_v5_PT_azul.png" descr="ROG selo 202021_v5_PT_azu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48295" y="9939818"/>
            <a:ext cx="1905001" cy="414713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97337708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OBRE O IBP"/>
          <p:cNvSpPr txBox="1"/>
          <p:nvPr/>
        </p:nvSpPr>
        <p:spPr>
          <a:xfrm>
            <a:off x="1034968" y="1244969"/>
            <a:ext cx="18867344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lnSpc>
                <a:spcPct val="100000"/>
              </a:lnSpc>
              <a:spcBef>
                <a:spcPts val="0"/>
              </a:spcBef>
              <a:defRPr sz="5000">
                <a:solidFill>
                  <a:srgbClr val="FFA40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>
                <a:solidFill>
                  <a:srgbClr val="E75300"/>
                </a:solidFill>
              </a:rPr>
              <a:t>MARCO REGULATÓRIO DA LEI Nº 13.679/2018 - PANORAMA ATUAL</a:t>
            </a:r>
            <a:endParaRPr dirty="0">
              <a:solidFill>
                <a:srgbClr val="E75300"/>
              </a:solidFill>
            </a:endParaRPr>
          </a:p>
        </p:txBody>
      </p:sp>
      <p:sp>
        <p:nvSpPr>
          <p:cNvPr id="269" name="Lorem ipsum dolor sit amet, consectetur adipiscing elit.…"/>
          <p:cNvSpPr txBox="1"/>
          <p:nvPr/>
        </p:nvSpPr>
        <p:spPr>
          <a:xfrm>
            <a:off x="1431602" y="2253852"/>
            <a:ext cx="21786056" cy="103534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marL="457200" lvl="2" indent="-457200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Consequências:</a:t>
            </a:r>
          </a:p>
          <a:p>
            <a:pPr marL="1431925" lvl="2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/>
          </a:p>
          <a:p>
            <a:pPr marL="1431925" lvl="3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PPSA tem a faculdade (motivada) de comercializar os hidrocarbonetos da União com ou sem a interveniência de um agente comercializador.</a:t>
            </a:r>
          </a:p>
          <a:p>
            <a:pPr marL="1431925" lvl="3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/>
          </a:p>
          <a:p>
            <a:pPr marL="1431925" lvl="3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Ao contratar um agente comercializador, a PPSA pode fazê-lo diretamente com a Petrobras ou via processo licitatório.</a:t>
            </a:r>
          </a:p>
          <a:p>
            <a:pPr marL="1431925" lvl="3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/>
          </a:p>
          <a:p>
            <a:pPr marL="1431925" lvl="5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Ao comercializar diretamente o P&amp;G da União a PPSA deve, preferencialmente, realizar licitações na modalidade </a:t>
            </a:r>
            <a:r>
              <a:rPr lang="pt-BR" sz="3200" i="1" dirty="0"/>
              <a:t>“leilão”</a:t>
            </a:r>
            <a:r>
              <a:rPr lang="pt-BR" sz="3200" dirty="0"/>
              <a:t>.</a:t>
            </a:r>
          </a:p>
          <a:p>
            <a:pPr marL="1431925" lvl="3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/>
          </a:p>
          <a:p>
            <a:pPr marL="1431925" lvl="3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Caso o leilão não seja a melhor alternativa, a PPSA pode comercializar os hidrocarbonetos da União com dispensa de licitação, segundo normas de direito privado.</a:t>
            </a:r>
          </a:p>
          <a:p>
            <a:pPr marL="1431925" lvl="3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/>
          </a:p>
          <a:p>
            <a:pPr marL="1431925" lvl="3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Em qualquer hipótese, deve ser utilizado o Preço de Referência fixado pela ANP.</a:t>
            </a:r>
          </a:p>
          <a:p>
            <a:pPr marL="1431925" lvl="3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/>
          </a:p>
          <a:p>
            <a:pPr marL="1431925" lvl="3" indent="-538163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‐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Na ausência de interessados na compra pelo Preço de Referência da ANP, os preços praticados deverão ser compatíveis com os de mercado, considerando-se as condições específicas (inclusive logística) do produto comercializado.</a:t>
            </a:r>
          </a:p>
        </p:txBody>
      </p:sp>
      <p:sp>
        <p:nvSpPr>
          <p:cNvPr id="270" name="SOBRE O IBP"/>
          <p:cNvSpPr txBox="1"/>
          <p:nvPr/>
        </p:nvSpPr>
        <p:spPr>
          <a:xfrm>
            <a:off x="23588496" y="12393215"/>
            <a:ext cx="253274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2000" b="1">
                <a:solidFill>
                  <a:srgbClr val="E6553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rPr lang="pt-BR" dirty="0"/>
              <a:t>5</a:t>
            </a:r>
            <a:endParaRPr dirty="0"/>
          </a:p>
        </p:txBody>
      </p:sp>
      <p:pic>
        <p:nvPicPr>
          <p:cNvPr id="271" name="Imagem" descr="Image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6542" y="11972521"/>
            <a:ext cx="5211116" cy="1251758"/>
          </a:xfrm>
          <a:prstGeom prst="rect">
            <a:avLst/>
          </a:prstGeom>
          <a:ln w="12700">
            <a:miter lim="400000"/>
          </a:ln>
        </p:spPr>
      </p:pic>
      <p:pic>
        <p:nvPicPr>
          <p:cNvPr id="272" name="ROG selo 202021_v5_PT_azul.png" descr="ROG selo 202021_v5_PT_azu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48295" y="9939818"/>
            <a:ext cx="1905001" cy="414713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84766775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OBRE O IBP"/>
          <p:cNvSpPr txBox="1"/>
          <p:nvPr/>
        </p:nvSpPr>
        <p:spPr>
          <a:xfrm>
            <a:off x="1034968" y="1244969"/>
            <a:ext cx="6748642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lnSpc>
                <a:spcPct val="100000"/>
              </a:lnSpc>
              <a:spcBef>
                <a:spcPts val="0"/>
              </a:spcBef>
              <a:defRPr sz="5000">
                <a:solidFill>
                  <a:srgbClr val="FFA40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dirty="0">
                <a:solidFill>
                  <a:srgbClr val="E75300"/>
                </a:solidFill>
              </a:rPr>
              <a:t>CONSIDERAÇÕES FINAIS</a:t>
            </a:r>
            <a:endParaRPr dirty="0">
              <a:solidFill>
                <a:srgbClr val="E75300"/>
              </a:solidFill>
            </a:endParaRPr>
          </a:p>
        </p:txBody>
      </p:sp>
      <p:sp>
        <p:nvSpPr>
          <p:cNvPr id="270" name="SOBRE O IBP"/>
          <p:cNvSpPr txBox="1"/>
          <p:nvPr/>
        </p:nvSpPr>
        <p:spPr>
          <a:xfrm>
            <a:off x="23588496" y="12393215"/>
            <a:ext cx="253274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2000" b="1">
                <a:solidFill>
                  <a:srgbClr val="E6553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rPr lang="pt-BR" dirty="0"/>
              <a:t>6</a:t>
            </a:r>
            <a:endParaRPr dirty="0"/>
          </a:p>
        </p:txBody>
      </p:sp>
      <p:pic>
        <p:nvPicPr>
          <p:cNvPr id="271" name="Imagem" descr="Image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6542" y="11972521"/>
            <a:ext cx="5211116" cy="1251758"/>
          </a:xfrm>
          <a:prstGeom prst="rect">
            <a:avLst/>
          </a:prstGeom>
          <a:ln w="12700">
            <a:miter lim="400000"/>
          </a:ln>
        </p:spPr>
      </p:pic>
      <p:pic>
        <p:nvPicPr>
          <p:cNvPr id="272" name="ROG selo 202021_v5_PT_azul.png" descr="ROG selo 202021_v5_PT_azu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48295" y="9939818"/>
            <a:ext cx="1905001" cy="4147134"/>
          </a:xfrm>
          <a:prstGeom prst="rect">
            <a:avLst/>
          </a:prstGeom>
          <a:ln w="12700">
            <a:miter lim="400000"/>
          </a:ln>
        </p:spPr>
      </p:pic>
      <p:sp>
        <p:nvSpPr>
          <p:cNvPr id="269" name="Lorem ipsum dolor sit amet, consectetur adipiscing elit.…"/>
          <p:cNvSpPr txBox="1"/>
          <p:nvPr/>
        </p:nvSpPr>
        <p:spPr>
          <a:xfrm>
            <a:off x="1431604" y="2545685"/>
            <a:ext cx="9009568" cy="103534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marL="720000" lvl="2" indent="-720000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Alterações legislativas foram fundamentais para viabilizar a comercialização dos hidrocarbonetos da União.</a:t>
            </a:r>
          </a:p>
          <a:p>
            <a:pPr marL="720000" lvl="2" indent="-720000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/>
          </a:p>
          <a:p>
            <a:pPr marL="720000" lvl="2" indent="-720000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O Petróleo da União vem sendo comercializado em condições econômicas vantajosas, sob a gestão da PPSA (quatro vendas </a:t>
            </a:r>
            <a:r>
              <a:rPr lang="pt-BR" sz="3200" i="1" dirty="0"/>
              <a:t>spot</a:t>
            </a:r>
            <a:r>
              <a:rPr lang="pt-BR" sz="3200" dirty="0"/>
              <a:t> e três leilões realizados).</a:t>
            </a:r>
          </a:p>
          <a:p>
            <a:pPr marL="720000" lvl="2" indent="-720000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/>
          </a:p>
          <a:p>
            <a:pPr marL="720000" lvl="2" indent="-720000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Dificuldade na comercialização do Gás Natural da União (mercado restrito e Produção incipiente).</a:t>
            </a:r>
          </a:p>
          <a:p>
            <a:pPr marL="720000" lvl="2" indent="-720000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/>
          </a:p>
          <a:p>
            <a:pPr marL="720000" lvl="2" indent="-720000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Aumento de competitividade com a implantação do arranjo tecnológico dos </a:t>
            </a:r>
            <a:r>
              <a:rPr lang="pt-BR" sz="3200" dirty="0" err="1"/>
              <a:t>CTVs</a:t>
            </a:r>
            <a:r>
              <a:rPr lang="pt-BR" sz="3200" dirty="0"/>
              <a:t>.</a:t>
            </a:r>
          </a:p>
          <a:p>
            <a:pPr marL="720000" lvl="2" indent="-720000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3200" dirty="0"/>
          </a:p>
          <a:p>
            <a:pPr marL="720000" lvl="2" indent="-720000" algn="just" defTabSz="914400">
              <a:lnSpc>
                <a:spcPct val="110000"/>
              </a:lnSpc>
              <a:spcBef>
                <a:spcPts val="0"/>
              </a:spcBef>
              <a:buSzPct val="123000"/>
              <a:buFont typeface="Trebuchet MS" panose="020B0603020202020204" pitchFamily="34" charset="0"/>
              <a:buChar char="•"/>
              <a:defRPr sz="3200">
                <a:solidFill>
                  <a:srgbClr val="2244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3200" dirty="0"/>
              <a:t>Previsão de receitas muito significativas para a sociedade brasileira.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CC312239-F7BA-4513-BA6D-755D559D2F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15329" y="3956851"/>
            <a:ext cx="13043557" cy="7063709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17200AA8-A708-4804-A5AF-D2474B6E392D}"/>
              </a:ext>
            </a:extLst>
          </p:cNvPr>
          <p:cNvSpPr txBox="1"/>
          <p:nvPr/>
        </p:nvSpPr>
        <p:spPr>
          <a:xfrm>
            <a:off x="15289618" y="10944626"/>
            <a:ext cx="8769268" cy="3937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1800" dirty="0">
                <a:solidFill>
                  <a:srgbClr val="224469"/>
                </a:solidFill>
                <a:latin typeface="Trebuchet MS" panose="020B0603020202020204" pitchFamily="34" charset="0"/>
              </a:rPr>
              <a:t>Fonte: Estimativa dos Contratos de Partilha de Produção (Produzido por PPSA, 2022)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224469"/>
              </a:solidFill>
              <a:effectLst/>
              <a:uFillTx/>
              <a:latin typeface="Trebuchet MS" panose="020B0603020202020204" pitchFamily="34" charset="0"/>
              <a:sym typeface="Helvetica Neue"/>
            </a:endParaRPr>
          </a:p>
        </p:txBody>
      </p:sp>
      <p:sp>
        <p:nvSpPr>
          <p:cNvPr id="15" name="Retângulo">
            <a:extLst>
              <a:ext uri="{FF2B5EF4-FFF2-40B4-BE49-F238E27FC236}">
                <a16:creationId xmlns:a16="http://schemas.microsoft.com/office/drawing/2014/main" id="{71DF4BD1-876E-4A9C-AC03-A614213BCA6B}"/>
              </a:ext>
            </a:extLst>
          </p:cNvPr>
          <p:cNvSpPr/>
          <p:nvPr/>
        </p:nvSpPr>
        <p:spPr>
          <a:xfrm>
            <a:off x="10713259" y="2493501"/>
            <a:ext cx="29983" cy="10440000"/>
          </a:xfrm>
          <a:prstGeom prst="rect">
            <a:avLst/>
          </a:prstGeom>
          <a:solidFill>
            <a:srgbClr val="224469"/>
          </a:solidFill>
          <a:ln w="12700">
            <a:solidFill>
              <a:srgbClr val="224469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2353740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Fundo preto com letras brancas&#10;&#10;Descrição gerada automaticamente">
            <a:extLst>
              <a:ext uri="{FF2B5EF4-FFF2-40B4-BE49-F238E27FC236}">
                <a16:creationId xmlns:a16="http://schemas.microsoft.com/office/drawing/2014/main" id="{98029539-D3E0-441E-B7C5-7BC4F5FA25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851" y="3077448"/>
            <a:ext cx="6660298" cy="5070908"/>
          </a:xfrm>
          <a:prstGeom prst="rect">
            <a:avLst/>
          </a:prstGeom>
        </p:spPr>
      </p:pic>
      <p:sp>
        <p:nvSpPr>
          <p:cNvPr id="8" name="Rectangle">
            <a:extLst>
              <a:ext uri="{FF2B5EF4-FFF2-40B4-BE49-F238E27FC236}">
                <a16:creationId xmlns:a16="http://schemas.microsoft.com/office/drawing/2014/main" id="{7895742D-F7A4-46D2-BD80-622E3EE1ED87}"/>
              </a:ext>
            </a:extLst>
          </p:cNvPr>
          <p:cNvSpPr/>
          <p:nvPr/>
        </p:nvSpPr>
        <p:spPr>
          <a:xfrm>
            <a:off x="0" y="13500000"/>
            <a:ext cx="24408000" cy="216000"/>
          </a:xfrm>
          <a:prstGeom prst="rect">
            <a:avLst/>
          </a:prstGeom>
          <a:gradFill>
            <a:gsLst>
              <a:gs pos="0">
                <a:srgbClr val="00527B"/>
              </a:gs>
              <a:gs pos="100000">
                <a:srgbClr val="7FC242"/>
              </a:gs>
            </a:gsLst>
            <a:lin ang="1871689"/>
          </a:gradFill>
          <a:ln w="12700">
            <a:miter lim="400000"/>
          </a:ln>
        </p:spPr>
        <p:txBody>
          <a:bodyPr lIns="0" tIns="0" rIns="0" bIns="0" anchor="ctr"/>
          <a:lstStyle/>
          <a:p>
            <a:pPr algn="ctr" defTabSz="16510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5600"/>
          </a:p>
        </p:txBody>
      </p:sp>
      <p:pic>
        <p:nvPicPr>
          <p:cNvPr id="3" name="Imagem 2" descr="Uma imagem contendo desenho, quarto&#10;&#10;Descrição gerada automaticamente">
            <a:extLst>
              <a:ext uri="{FF2B5EF4-FFF2-40B4-BE49-F238E27FC236}">
                <a16:creationId xmlns:a16="http://schemas.microsoft.com/office/drawing/2014/main" id="{B6F9F10B-1C10-4C30-880F-110681037F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8748" y="10406534"/>
            <a:ext cx="6163092" cy="1548428"/>
          </a:xfrm>
          <a:prstGeom prst="rect">
            <a:avLst/>
          </a:prstGeom>
        </p:spPr>
      </p:pic>
      <p:sp>
        <p:nvSpPr>
          <p:cNvPr id="5" name="SOBRE O IBP">
            <a:extLst>
              <a:ext uri="{FF2B5EF4-FFF2-40B4-BE49-F238E27FC236}">
                <a16:creationId xmlns:a16="http://schemas.microsoft.com/office/drawing/2014/main" id="{0A182DED-3132-4E20-B1C4-F6B11D258368}"/>
              </a:ext>
            </a:extLst>
          </p:cNvPr>
          <p:cNvSpPr txBox="1"/>
          <p:nvPr/>
        </p:nvSpPr>
        <p:spPr>
          <a:xfrm>
            <a:off x="9169319" y="12019877"/>
            <a:ext cx="5204951" cy="155786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101600" tIns="101600" rIns="101600" bIns="101600" anchor="ctr">
            <a:spAutoFit/>
          </a:bodyPr>
          <a:lstStyle/>
          <a:p>
            <a:pPr defTabSz="1651000">
              <a:defRPr sz="6200">
                <a:solidFill>
                  <a:srgbClr val="00517D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BR" sz="2800" b="1" i="1" dirty="0"/>
              <a:t>ibp.org.br  </a:t>
            </a:r>
            <a:r>
              <a:rPr lang="pt-BR" sz="2800" dirty="0"/>
              <a:t>I</a:t>
            </a:r>
            <a:r>
              <a:rPr lang="pt-BR" sz="2800" b="1" i="1" dirty="0"/>
              <a:t>  </a:t>
            </a:r>
            <a:r>
              <a:rPr lang="pt-BR" sz="2800" dirty="0"/>
              <a:t>#Isso</a:t>
            </a:r>
            <a:r>
              <a:rPr lang="pt-BR" sz="2800" dirty="0">
                <a:solidFill>
                  <a:srgbClr val="7FC242"/>
                </a:solidFill>
              </a:rPr>
              <a:t>Gera</a:t>
            </a:r>
            <a:r>
              <a:rPr lang="pt-BR" sz="2800" dirty="0"/>
              <a:t>Energia</a:t>
            </a:r>
            <a:endParaRPr lang="pt-BR" sz="2800" b="1" dirty="0"/>
          </a:p>
          <a:p>
            <a:pPr defTabSz="1651000">
              <a:defRPr sz="6200">
                <a:solidFill>
                  <a:srgbClr val="00517D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BR" sz="2800" dirty="0">
              <a:solidFill>
                <a:srgbClr val="00527B"/>
              </a:solidFill>
            </a:endParaRPr>
          </a:p>
        </p:txBody>
      </p:sp>
      <p:sp>
        <p:nvSpPr>
          <p:cNvPr id="7" name="Rectangle">
            <a:extLst>
              <a:ext uri="{FF2B5EF4-FFF2-40B4-BE49-F238E27FC236}">
                <a16:creationId xmlns:a16="http://schemas.microsoft.com/office/drawing/2014/main" id="{573D79E2-8914-40AD-BC7E-F12B44D1B150}"/>
              </a:ext>
            </a:extLst>
          </p:cNvPr>
          <p:cNvSpPr/>
          <p:nvPr/>
        </p:nvSpPr>
        <p:spPr>
          <a:xfrm flipH="1">
            <a:off x="5117" y="13485856"/>
            <a:ext cx="24380118" cy="233320"/>
          </a:xfrm>
          <a:prstGeom prst="rect">
            <a:avLst/>
          </a:prstGeom>
          <a:gradFill>
            <a:gsLst>
              <a:gs pos="0">
                <a:srgbClr val="7FC242"/>
              </a:gs>
              <a:gs pos="30572">
                <a:srgbClr val="408A5F"/>
              </a:gs>
              <a:gs pos="94294">
                <a:srgbClr val="00527B"/>
              </a:gs>
            </a:gsLst>
            <a:lin ang="1871689"/>
          </a:gradFill>
          <a:ln w="12700">
            <a:miter lim="400000"/>
          </a:ln>
        </p:spPr>
        <p:txBody>
          <a:bodyPr lIns="0" tIns="0" rIns="0" bIns="0" anchor="ctr"/>
          <a:lstStyle/>
          <a:p>
            <a:pPr algn="ctr" defTabSz="825458" hangingPunct="1"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32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0E9E7DC-4CCA-4D55-B1FC-9216477BFDE3}"/>
              </a:ext>
            </a:extLst>
          </p:cNvPr>
          <p:cNvSpPr txBox="1"/>
          <p:nvPr/>
        </p:nvSpPr>
        <p:spPr>
          <a:xfrm>
            <a:off x="5486597" y="8741964"/>
            <a:ext cx="13410806" cy="1354205"/>
          </a:xfrm>
          <a:prstGeom prst="rect">
            <a:avLst/>
          </a:prstGeom>
          <a:noFill/>
          <a:ln w="254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82874" tIns="182874" rIns="182874" bIns="182874" numCol="1" spcCol="38100" rtlCol="0" anchor="t">
            <a:spAutoFit/>
          </a:bodyPr>
          <a:lstStyle/>
          <a:p>
            <a:pPr algn="ctr" defTabSz="1828800">
              <a:lnSpc>
                <a:spcPct val="100000"/>
              </a:lnSpc>
              <a:spcBef>
                <a:spcPts val="0"/>
              </a:spcBef>
            </a:pPr>
            <a:r>
              <a:rPr lang="pt-BR" sz="3200" b="1" dirty="0">
                <a:latin typeface="Trebuchet MS" panose="020B0603020202020204" pitchFamily="34" charset="0"/>
                <a:ea typeface="Calibri" panose="020F0502020204030204" pitchFamily="34" charset="0"/>
              </a:rPr>
              <a:t>CONECTAR TODA A INDÚSTRIA PARA IR CADA VEZ MAIS LONGE. </a:t>
            </a:r>
          </a:p>
          <a:p>
            <a:pPr algn="ctr" defTabSz="1828800">
              <a:lnSpc>
                <a:spcPct val="100000"/>
              </a:lnSpc>
              <a:spcBef>
                <a:spcPts val="0"/>
              </a:spcBef>
            </a:pPr>
            <a:r>
              <a:rPr lang="pt-BR" sz="3200" b="1" dirty="0">
                <a:solidFill>
                  <a:srgbClr val="7FC242"/>
                </a:solidFill>
                <a:latin typeface="Trebuchet MS" panose="020B0603020202020204" pitchFamily="34" charset="0"/>
                <a:ea typeface="Calibri" panose="020F0502020204030204" pitchFamily="34" charset="0"/>
              </a:rPr>
              <a:t>ISSO GERA ENERGIA.</a:t>
            </a:r>
            <a:endParaRPr lang="pt-BR" sz="3200" b="1" dirty="0">
              <a:solidFill>
                <a:srgbClr val="7FC242"/>
              </a:solidFill>
              <a:latin typeface="Trebuchet MS" panose="020B060302020202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1199878"/>
      </p:ext>
    </p:extLst>
  </p:cSld>
  <p:clrMapOvr>
    <a:masterClrMapping/>
  </p:clrMapOvr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23B188688CD1647A6EBE34591580E71" ma:contentTypeVersion="9" ma:contentTypeDescription="Crie um novo documento." ma:contentTypeScope="" ma:versionID="4e8c4a6efea7665527eea11c7516a591">
  <xsd:schema xmlns:xsd="http://www.w3.org/2001/XMLSchema" xmlns:xs="http://www.w3.org/2001/XMLSchema" xmlns:p="http://schemas.microsoft.com/office/2006/metadata/properties" xmlns:ns3="0647b50c-46d7-4039-92ed-7cca0194e39f" targetNamespace="http://schemas.microsoft.com/office/2006/metadata/properties" ma:root="true" ma:fieldsID="21c1df6a5a277ee3248bb2326651ddf7" ns3:_="">
    <xsd:import namespace="0647b50c-46d7-4039-92ed-7cca0194e3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47b50c-46d7-4039-92ed-7cca0194e3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73805F-72F0-46F5-85C0-C88AFBA9F6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F001CA-608F-48C0-A4F4-4C96E71CCB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47b50c-46d7-4039-92ed-7cca0194e3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A7AE8B-4A2B-431E-AEBE-D246760C9B32}">
  <ds:schemaRefs>
    <ds:schemaRef ds:uri="http://purl.org/dc/terms/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0647b50c-46d7-4039-92ed-7cca0194e39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1431</TotalTime>
  <Words>884</Words>
  <Application>Microsoft Office PowerPoint</Application>
  <PresentationFormat>Personalizar</PresentationFormat>
  <Paragraphs>86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Calibri</vt:lpstr>
      <vt:lpstr>Helvetica Neue</vt:lpstr>
      <vt:lpstr>Helvetica Neue Medium</vt:lpstr>
      <vt:lpstr>Trebuchet MS</vt:lpstr>
      <vt:lpstr>21_BasicWhite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Demy Gonçalves</dc:creator>
  <cp:lastModifiedBy>Monica Lima Rocha</cp:lastModifiedBy>
  <cp:revision>29</cp:revision>
  <dcterms:modified xsi:type="dcterms:W3CDTF">2022-09-29T13:24:43Z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0x010100923B188688CD1647A6EBE34591580E71</vt:lpwstr>
  </property>
</Properties>
</file>